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3" r:id="rId3"/>
    <p:sldId id="262" r:id="rId4"/>
    <p:sldId id="261" r:id="rId5"/>
    <p:sldId id="266" r:id="rId6"/>
    <p:sldId id="259" r:id="rId7"/>
    <p:sldId id="264" r:id="rId8"/>
    <p:sldId id="270" r:id="rId9"/>
    <p:sldId id="268" r:id="rId10"/>
    <p:sldId id="269" r:id="rId11"/>
    <p:sldId id="267" r:id="rId12"/>
    <p:sldId id="271" r:id="rId13"/>
    <p:sldId id="260" r:id="rId14"/>
    <p:sldId id="273" r:id="rId1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0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5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69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4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794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93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7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4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7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2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1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3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4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2AE4-7592-4332-BCA9-D51C693CC22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8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928910"/>
            <a:ext cx="8911687" cy="16881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/>
              <a:t>FY 2022 </a:t>
            </a:r>
            <a:br>
              <a:rPr lang="en-US" sz="4900" b="1" dirty="0" smtClean="0"/>
            </a:br>
            <a:r>
              <a:rPr lang="en-US" sz="4900" b="1" dirty="0" smtClean="0"/>
              <a:t>Judson </a:t>
            </a:r>
            <a:r>
              <a:rPr lang="en-US" sz="4900" b="1" smtClean="0"/>
              <a:t>Park </a:t>
            </a:r>
            <a:r>
              <a:rPr lang="en-US" sz="4900" b="1" smtClean="0"/>
              <a:t>Improvements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89212" y="3342290"/>
            <a:ext cx="8915400" cy="25689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000" b="1" dirty="0" smtClean="0"/>
              <a:t>Council Workshop Presentation</a:t>
            </a:r>
            <a:endParaRPr lang="en-US" sz="3000" b="1" dirty="0" smtClean="0"/>
          </a:p>
          <a:p>
            <a:pPr marL="0" indent="0" algn="ctr">
              <a:buNone/>
            </a:pPr>
            <a:r>
              <a:rPr lang="en-US" sz="3000" b="1" dirty="0" smtClean="0"/>
              <a:t>February 14, </a:t>
            </a:r>
            <a:r>
              <a:rPr lang="en-US" sz="3000" b="1" dirty="0" smtClean="0"/>
              <a:t>2022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6450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Furnishings</a:t>
            </a:r>
            <a:endParaRPr lang="en-US" dirty="0"/>
          </a:p>
        </p:txBody>
      </p:sp>
      <p:pic>
        <p:nvPicPr>
          <p:cNvPr id="1028" name="Picture 4" descr="10145 SM OR SM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26" y="1767572"/>
            <a:ext cx="35052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waiting produc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72" y="1767572"/>
            <a:ext cx="23050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476" y="0"/>
            <a:ext cx="9808286" cy="9763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Remove Creosote Pole &amp; Paint/Repair Perimeter Fencing 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76" y="1073248"/>
            <a:ext cx="9808286" cy="565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2993" y="87094"/>
            <a:ext cx="714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Blue – Solar Bollards and Red – LED Poles </a:t>
            </a:r>
          </a:p>
          <a:p>
            <a:pPr algn="ctr"/>
            <a:r>
              <a:rPr lang="en-US" b="1" dirty="0" smtClean="0"/>
              <a:t>Aqua – Existing Street Lights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33" y="733425"/>
            <a:ext cx="94107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378" y="624111"/>
            <a:ext cx="9127172" cy="6976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Landscape  Improvements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78" y="1180407"/>
            <a:ext cx="9127172" cy="4696691"/>
          </a:xfrm>
          <a:solidFill>
            <a:srgbClr val="00B050"/>
          </a:solidFill>
          <a:ln>
            <a:solidFill>
              <a:srgbClr val="00B050"/>
            </a:solidFill>
            <a:prstDash val="sysDash"/>
          </a:ln>
        </p:spPr>
      </p:pic>
      <p:sp>
        <p:nvSpPr>
          <p:cNvPr id="15" name="Rectangle 14"/>
          <p:cNvSpPr/>
          <p:nvPr/>
        </p:nvSpPr>
        <p:spPr>
          <a:xfrm>
            <a:off x="2884516" y="1648977"/>
            <a:ext cx="1620982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259051" y="6337797"/>
            <a:ext cx="282688" cy="191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rot="20120697">
            <a:off x="10895828" y="1697955"/>
            <a:ext cx="311023" cy="348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8-Point Star 21"/>
          <p:cNvSpPr/>
          <p:nvPr/>
        </p:nvSpPr>
        <p:spPr>
          <a:xfrm>
            <a:off x="2529242" y="4610028"/>
            <a:ext cx="365760" cy="26600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8-Point Star 22"/>
          <p:cNvSpPr/>
          <p:nvPr/>
        </p:nvSpPr>
        <p:spPr>
          <a:xfrm flipH="1">
            <a:off x="2271548" y="6047508"/>
            <a:ext cx="257694" cy="166256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93396" y="5945970"/>
            <a:ext cx="234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New 6” </a:t>
            </a:r>
            <a:r>
              <a:rPr lang="en-US" b="1" dirty="0" smtClean="0"/>
              <a:t>caliper tree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29242" y="6283691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Updated landscape beds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607793">
            <a:off x="2529361" y="5442662"/>
            <a:ext cx="282632" cy="349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532" y="582069"/>
            <a:ext cx="10752082" cy="65124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Estimated Budget $125,000 plus 10% contingency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 smtClean="0"/>
              <a:t>Timeline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1/5/22 – PRB </a:t>
            </a:r>
            <a:r>
              <a:rPr lang="en-US" dirty="0" smtClean="0"/>
              <a:t>Approved </a:t>
            </a:r>
            <a:r>
              <a:rPr lang="en-US" dirty="0" smtClean="0"/>
              <a:t>Recommendation</a:t>
            </a:r>
            <a:br>
              <a:rPr lang="en-US" dirty="0" smtClean="0"/>
            </a:br>
            <a:r>
              <a:rPr lang="en-US" dirty="0" smtClean="0"/>
              <a:t>2/14/22 – Present Plan to Council</a:t>
            </a:r>
            <a:br>
              <a:rPr lang="en-US" dirty="0" smtClean="0"/>
            </a:br>
            <a:r>
              <a:rPr lang="en-US" dirty="0" smtClean="0"/>
              <a:t>2/16/22  - Funding Request to Friends</a:t>
            </a:r>
            <a:br>
              <a:rPr lang="en-US" dirty="0" smtClean="0"/>
            </a:br>
            <a:r>
              <a:rPr lang="en-US" dirty="0" smtClean="0"/>
              <a:t>4/11 or 5/9/22 – Present Recommendation to Council for Approval of Friends Funding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July – Improvements Begin</a:t>
            </a:r>
            <a:br>
              <a:rPr lang="en-US" dirty="0" smtClean="0"/>
            </a:br>
            <a:r>
              <a:rPr lang="en-US" dirty="0" smtClean="0"/>
              <a:t>August – Improvements Complete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2552"/>
          </a:xfrm>
        </p:spPr>
        <p:txBody>
          <a:bodyPr/>
          <a:lstStyle/>
          <a:p>
            <a:r>
              <a:rPr lang="en-US" b="1" dirty="0" smtClean="0"/>
              <a:t>Park Improvement Recommendations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1629295"/>
            <a:ext cx="9308498" cy="5228705"/>
          </a:xfrm>
        </p:spPr>
        <p:txBody>
          <a:bodyPr/>
          <a:lstStyle/>
          <a:p>
            <a:r>
              <a:rPr lang="en-US" dirty="0" smtClean="0"/>
              <a:t>Resurface and restripe tennis court, add </a:t>
            </a:r>
            <a:r>
              <a:rPr lang="en-US" dirty="0" err="1" smtClean="0"/>
              <a:t>pickleball</a:t>
            </a:r>
            <a:r>
              <a:rPr lang="en-US" dirty="0" smtClean="0"/>
              <a:t> lines, </a:t>
            </a: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 smtClean="0"/>
              <a:t>windscreens, relocate backboard to north side </a:t>
            </a:r>
            <a:endParaRPr lang="en-US" dirty="0" smtClean="0"/>
          </a:p>
          <a:p>
            <a:r>
              <a:rPr lang="en-US" dirty="0" smtClean="0"/>
              <a:t>Remove grill and picnic </a:t>
            </a:r>
            <a:r>
              <a:rPr lang="en-US" dirty="0"/>
              <a:t>table on </a:t>
            </a:r>
            <a:r>
              <a:rPr lang="en-US" dirty="0" smtClean="0"/>
              <a:t>north side and add new play feature for older kids -  gaga </a:t>
            </a:r>
            <a:r>
              <a:rPr lang="en-US" dirty="0"/>
              <a:t>ball </a:t>
            </a:r>
            <a:endParaRPr lang="en-US" dirty="0" smtClean="0"/>
          </a:p>
          <a:p>
            <a:r>
              <a:rPr lang="en-US" dirty="0" smtClean="0"/>
              <a:t>Replace Artificial Turf in 2-5 Year old play area</a:t>
            </a:r>
          </a:p>
          <a:p>
            <a:r>
              <a:rPr lang="en-US" dirty="0" smtClean="0"/>
              <a:t>Paint log structures in 2-5 year old play area and rock slide in 5-12 year old area </a:t>
            </a:r>
          </a:p>
          <a:p>
            <a:r>
              <a:rPr lang="en-US" dirty="0" smtClean="0"/>
              <a:t>Site Furnishings - Upgrade </a:t>
            </a:r>
            <a:r>
              <a:rPr lang="en-US" dirty="0"/>
              <a:t>BBQ </a:t>
            </a:r>
            <a:r>
              <a:rPr lang="en-US" dirty="0" smtClean="0"/>
              <a:t>grill </a:t>
            </a:r>
            <a:r>
              <a:rPr lang="en-US" dirty="0"/>
              <a:t>near tennis </a:t>
            </a:r>
            <a:r>
              <a:rPr lang="en-US" dirty="0" smtClean="0"/>
              <a:t>court, replace picnic </a:t>
            </a:r>
            <a:r>
              <a:rPr lang="en-US" dirty="0" smtClean="0"/>
              <a:t>tables, </a:t>
            </a:r>
            <a:r>
              <a:rPr lang="en-US" dirty="0" smtClean="0"/>
              <a:t>replace drinking fountain with bottle filler model</a:t>
            </a:r>
          </a:p>
          <a:p>
            <a:r>
              <a:rPr lang="en-US" dirty="0" smtClean="0"/>
              <a:t>Upgrade park lighting to include solar bollards at entries and LED at deck and Northside.</a:t>
            </a:r>
          </a:p>
          <a:p>
            <a:r>
              <a:rPr lang="en-US" dirty="0" smtClean="0"/>
              <a:t>Repair fencing and paint, deep clean </a:t>
            </a:r>
            <a:r>
              <a:rPr lang="en-US" dirty="0" err="1" smtClean="0"/>
              <a:t>Ipe</a:t>
            </a:r>
            <a:r>
              <a:rPr lang="en-US" dirty="0" smtClean="0"/>
              <a:t> Deck </a:t>
            </a:r>
          </a:p>
          <a:p>
            <a:r>
              <a:rPr lang="en-US" dirty="0" smtClean="0"/>
              <a:t>Landscape Improvements – Large caliper tree planted </a:t>
            </a:r>
            <a:r>
              <a:rPr lang="en-US" dirty="0"/>
              <a:t>tree </a:t>
            </a:r>
            <a:r>
              <a:rPr lang="en-US" dirty="0" smtClean="0"/>
              <a:t>in 2-5 </a:t>
            </a:r>
            <a:r>
              <a:rPr lang="en-US" dirty="0"/>
              <a:t>year old </a:t>
            </a:r>
            <a:r>
              <a:rPr lang="en-US" dirty="0" smtClean="0"/>
              <a:t>area and updated landscaping beds.   </a:t>
            </a:r>
          </a:p>
          <a:p>
            <a:r>
              <a:rPr lang="en-US" dirty="0" smtClean="0"/>
              <a:t>Historical Marker - Poor Farm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472966"/>
            <a:ext cx="8645882" cy="166063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Resurface tennis court, add pickle </a:t>
            </a:r>
            <a:r>
              <a:rPr lang="en-US" b="1" dirty="0"/>
              <a:t>b</a:t>
            </a:r>
            <a:r>
              <a:rPr lang="en-US" b="1" dirty="0" smtClean="0"/>
              <a:t>all lines, </a:t>
            </a:r>
            <a:r>
              <a:rPr lang="en-US" b="1" dirty="0" smtClean="0"/>
              <a:t>relocate backboard to north side, and </a:t>
            </a:r>
            <a:r>
              <a:rPr lang="en-US" b="1" dirty="0" smtClean="0"/>
              <a:t>new </a:t>
            </a:r>
            <a:r>
              <a:rPr lang="en-US" b="1" dirty="0" smtClean="0"/>
              <a:t>windscreens.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69" y="2133599"/>
            <a:ext cx="8263351" cy="4184073"/>
          </a:xfrm>
        </p:spPr>
      </p:pic>
    </p:spTree>
    <p:extLst>
      <p:ext uri="{BB962C8B-B14F-4D97-AF65-F5344CB8AC3E}">
        <p14:creationId xmlns:p14="http://schemas.microsoft.com/office/powerpoint/2010/main" val="11047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580" y="164393"/>
            <a:ext cx="8915400" cy="97631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Gaga Ball </a:t>
            </a:r>
            <a:r>
              <a:rPr lang="en-US" sz="3600" b="1" dirty="0"/>
              <a:t>Pit </a:t>
            </a:r>
            <a:r>
              <a:rPr lang="en-US" sz="3600" b="1" dirty="0" smtClean="0"/>
              <a:t>Area – Location Options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45" y="1268445"/>
            <a:ext cx="7997267" cy="558955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35420" y="1693594"/>
            <a:ext cx="2427889" cy="4256693"/>
          </a:xfrm>
        </p:spPr>
        <p:txBody>
          <a:bodyPr/>
          <a:lstStyle/>
          <a:p>
            <a:r>
              <a:rPr lang="en-US" b="1" dirty="0" smtClean="0"/>
              <a:t>Remove 1 picnic table and grill in </a:t>
            </a:r>
            <a:r>
              <a:rPr lang="en-US" b="1" dirty="0" smtClean="0"/>
              <a:t>red </a:t>
            </a:r>
            <a:r>
              <a:rPr lang="en-US" b="1" dirty="0" smtClean="0"/>
              <a:t>area and install Gaga Ball Pit.  </a:t>
            </a:r>
          </a:p>
          <a:p>
            <a:r>
              <a:rPr lang="en-US" b="1" dirty="0" smtClean="0"/>
              <a:t>.</a:t>
            </a:r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3" name="Regular Pentagon 2"/>
          <p:cNvSpPr/>
          <p:nvPr/>
        </p:nvSpPr>
        <p:spPr>
          <a:xfrm>
            <a:off x="8092965" y="1693594"/>
            <a:ext cx="504497" cy="47296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61" y="151144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/>
              <a:t>Gaga Ball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93" y="866775"/>
            <a:ext cx="1117282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977" y="499418"/>
            <a:ext cx="9696450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Gaga Ball </a:t>
            </a:r>
            <a:r>
              <a:rPr lang="en-US" b="1" dirty="0" smtClean="0"/>
              <a:t>Location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76" y="1780308"/>
            <a:ext cx="9696450" cy="47625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896303" y="3462620"/>
            <a:ext cx="1334814" cy="1397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Artificial Turf 2-5 replacement area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21" y="1553877"/>
            <a:ext cx="8635799" cy="4357973"/>
          </a:xfrm>
        </p:spPr>
      </p:pic>
      <p:sp>
        <p:nvSpPr>
          <p:cNvPr id="5" name="Freeform 4"/>
          <p:cNvSpPr/>
          <p:nvPr/>
        </p:nvSpPr>
        <p:spPr>
          <a:xfrm>
            <a:off x="2960009" y="4484764"/>
            <a:ext cx="1573645" cy="523702"/>
          </a:xfrm>
          <a:custGeom>
            <a:avLst/>
            <a:gdLst>
              <a:gd name="connsiteX0" fmla="*/ 49963 w 1573645"/>
              <a:gd name="connsiteY0" fmla="*/ 33251 h 523702"/>
              <a:gd name="connsiteX1" fmla="*/ 49963 w 1573645"/>
              <a:gd name="connsiteY1" fmla="*/ 33251 h 523702"/>
              <a:gd name="connsiteX2" fmla="*/ 124778 w 1573645"/>
              <a:gd name="connsiteY2" fmla="*/ 24938 h 523702"/>
              <a:gd name="connsiteX3" fmla="*/ 174654 w 1573645"/>
              <a:gd name="connsiteY3" fmla="*/ 8313 h 523702"/>
              <a:gd name="connsiteX4" fmla="*/ 199593 w 1573645"/>
              <a:gd name="connsiteY4" fmla="*/ 0 h 523702"/>
              <a:gd name="connsiteX5" fmla="*/ 365847 w 1573645"/>
              <a:gd name="connsiteY5" fmla="*/ 16625 h 523702"/>
              <a:gd name="connsiteX6" fmla="*/ 390785 w 1573645"/>
              <a:gd name="connsiteY6" fmla="*/ 24938 h 523702"/>
              <a:gd name="connsiteX7" fmla="*/ 415723 w 1573645"/>
              <a:gd name="connsiteY7" fmla="*/ 41564 h 523702"/>
              <a:gd name="connsiteX8" fmla="*/ 432349 w 1573645"/>
              <a:gd name="connsiteY8" fmla="*/ 66502 h 523702"/>
              <a:gd name="connsiteX9" fmla="*/ 457287 w 1573645"/>
              <a:gd name="connsiteY9" fmla="*/ 74815 h 523702"/>
              <a:gd name="connsiteX10" fmla="*/ 473913 w 1573645"/>
              <a:gd name="connsiteY10" fmla="*/ 91440 h 523702"/>
              <a:gd name="connsiteX11" fmla="*/ 498851 w 1573645"/>
              <a:gd name="connsiteY11" fmla="*/ 99753 h 523702"/>
              <a:gd name="connsiteX12" fmla="*/ 548727 w 1573645"/>
              <a:gd name="connsiteY12" fmla="*/ 133004 h 523702"/>
              <a:gd name="connsiteX13" fmla="*/ 731607 w 1573645"/>
              <a:gd name="connsiteY13" fmla="*/ 124691 h 523702"/>
              <a:gd name="connsiteX14" fmla="*/ 814734 w 1573645"/>
              <a:gd name="connsiteY14" fmla="*/ 83127 h 523702"/>
              <a:gd name="connsiteX15" fmla="*/ 847985 w 1573645"/>
              <a:gd name="connsiteY15" fmla="*/ 74815 h 523702"/>
              <a:gd name="connsiteX16" fmla="*/ 1005927 w 1573645"/>
              <a:gd name="connsiteY16" fmla="*/ 66502 h 523702"/>
              <a:gd name="connsiteX17" fmla="*/ 1039178 w 1573645"/>
              <a:gd name="connsiteY17" fmla="*/ 74815 h 523702"/>
              <a:gd name="connsiteX18" fmla="*/ 1130618 w 1573645"/>
              <a:gd name="connsiteY18" fmla="*/ 99753 h 523702"/>
              <a:gd name="connsiteX19" fmla="*/ 1213745 w 1573645"/>
              <a:gd name="connsiteY19" fmla="*/ 124691 h 523702"/>
              <a:gd name="connsiteX20" fmla="*/ 1271934 w 1573645"/>
              <a:gd name="connsiteY20" fmla="*/ 157942 h 523702"/>
              <a:gd name="connsiteX21" fmla="*/ 1346749 w 1573645"/>
              <a:gd name="connsiteY21" fmla="*/ 182880 h 523702"/>
              <a:gd name="connsiteX22" fmla="*/ 1413251 w 1573645"/>
              <a:gd name="connsiteY22" fmla="*/ 207818 h 523702"/>
              <a:gd name="connsiteX23" fmla="*/ 1479753 w 1573645"/>
              <a:gd name="connsiteY23" fmla="*/ 224444 h 523702"/>
              <a:gd name="connsiteX24" fmla="*/ 1537942 w 1573645"/>
              <a:gd name="connsiteY24" fmla="*/ 249382 h 523702"/>
              <a:gd name="connsiteX25" fmla="*/ 1571193 w 1573645"/>
              <a:gd name="connsiteY25" fmla="*/ 266007 h 523702"/>
              <a:gd name="connsiteX26" fmla="*/ 1546254 w 1573645"/>
              <a:gd name="connsiteY26" fmla="*/ 257695 h 523702"/>
              <a:gd name="connsiteX27" fmla="*/ 1529629 w 1573645"/>
              <a:gd name="connsiteY27" fmla="*/ 307571 h 523702"/>
              <a:gd name="connsiteX28" fmla="*/ 1521316 w 1573645"/>
              <a:gd name="connsiteY28" fmla="*/ 399011 h 523702"/>
              <a:gd name="connsiteX29" fmla="*/ 1496378 w 1573645"/>
              <a:gd name="connsiteY29" fmla="*/ 415636 h 523702"/>
              <a:gd name="connsiteX30" fmla="*/ 1454814 w 1573645"/>
              <a:gd name="connsiteY30" fmla="*/ 423949 h 523702"/>
              <a:gd name="connsiteX31" fmla="*/ 1429876 w 1573645"/>
              <a:gd name="connsiteY31" fmla="*/ 432262 h 523702"/>
              <a:gd name="connsiteX32" fmla="*/ 1396625 w 1573645"/>
              <a:gd name="connsiteY32" fmla="*/ 440575 h 523702"/>
              <a:gd name="connsiteX33" fmla="*/ 1371687 w 1573645"/>
              <a:gd name="connsiteY33" fmla="*/ 448887 h 523702"/>
              <a:gd name="connsiteX34" fmla="*/ 1163869 w 1573645"/>
              <a:gd name="connsiteY34" fmla="*/ 473825 h 523702"/>
              <a:gd name="connsiteX35" fmla="*/ 972676 w 1573645"/>
              <a:gd name="connsiteY35" fmla="*/ 507076 h 523702"/>
              <a:gd name="connsiteX36" fmla="*/ 881236 w 1573645"/>
              <a:gd name="connsiteY36" fmla="*/ 523702 h 523702"/>
              <a:gd name="connsiteX37" fmla="*/ 789796 w 1573645"/>
              <a:gd name="connsiteY37" fmla="*/ 515389 h 523702"/>
              <a:gd name="connsiteX38" fmla="*/ 773171 w 1573645"/>
              <a:gd name="connsiteY38" fmla="*/ 490451 h 523702"/>
              <a:gd name="connsiteX39" fmla="*/ 739920 w 1573645"/>
              <a:gd name="connsiteY39" fmla="*/ 448887 h 523702"/>
              <a:gd name="connsiteX40" fmla="*/ 723294 w 1573645"/>
              <a:gd name="connsiteY40" fmla="*/ 399011 h 523702"/>
              <a:gd name="connsiteX41" fmla="*/ 706669 w 1573645"/>
              <a:gd name="connsiteY41" fmla="*/ 349135 h 523702"/>
              <a:gd name="connsiteX42" fmla="*/ 656793 w 1573645"/>
              <a:gd name="connsiteY42" fmla="*/ 332509 h 523702"/>
              <a:gd name="connsiteX43" fmla="*/ 590291 w 1573645"/>
              <a:gd name="connsiteY43" fmla="*/ 307571 h 523702"/>
              <a:gd name="connsiteX44" fmla="*/ 507163 w 1573645"/>
              <a:gd name="connsiteY44" fmla="*/ 357447 h 523702"/>
              <a:gd name="connsiteX45" fmla="*/ 482225 w 1573645"/>
              <a:gd name="connsiteY45" fmla="*/ 365760 h 523702"/>
              <a:gd name="connsiteX46" fmla="*/ 174654 w 1573645"/>
              <a:gd name="connsiteY46" fmla="*/ 374073 h 523702"/>
              <a:gd name="connsiteX47" fmla="*/ 99840 w 1573645"/>
              <a:gd name="connsiteY47" fmla="*/ 357447 h 523702"/>
              <a:gd name="connsiteX48" fmla="*/ 33338 w 1573645"/>
              <a:gd name="connsiteY48" fmla="*/ 307571 h 523702"/>
              <a:gd name="connsiteX49" fmla="*/ 16713 w 1573645"/>
              <a:gd name="connsiteY49" fmla="*/ 257695 h 523702"/>
              <a:gd name="connsiteX50" fmla="*/ 8400 w 1573645"/>
              <a:gd name="connsiteY50" fmla="*/ 232756 h 523702"/>
              <a:gd name="connsiteX51" fmla="*/ 87 w 1573645"/>
              <a:gd name="connsiteY51" fmla="*/ 199505 h 523702"/>
              <a:gd name="connsiteX52" fmla="*/ 49963 w 1573645"/>
              <a:gd name="connsiteY52" fmla="*/ 33251 h 52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73645" h="523702">
                <a:moveTo>
                  <a:pt x="49963" y="33251"/>
                </a:moveTo>
                <a:lnTo>
                  <a:pt x="49963" y="33251"/>
                </a:lnTo>
                <a:cubicBezTo>
                  <a:pt x="74901" y="30480"/>
                  <a:pt x="100173" y="29859"/>
                  <a:pt x="124778" y="24938"/>
                </a:cubicBezTo>
                <a:cubicBezTo>
                  <a:pt x="141962" y="21501"/>
                  <a:pt x="158029" y="13855"/>
                  <a:pt x="174654" y="8313"/>
                </a:cubicBezTo>
                <a:lnTo>
                  <a:pt x="199593" y="0"/>
                </a:lnTo>
                <a:cubicBezTo>
                  <a:pt x="296481" y="6056"/>
                  <a:pt x="301722" y="-1696"/>
                  <a:pt x="365847" y="16625"/>
                </a:cubicBezTo>
                <a:cubicBezTo>
                  <a:pt x="374272" y="19032"/>
                  <a:pt x="382948" y="21019"/>
                  <a:pt x="390785" y="24938"/>
                </a:cubicBezTo>
                <a:cubicBezTo>
                  <a:pt x="399721" y="29406"/>
                  <a:pt x="407410" y="36022"/>
                  <a:pt x="415723" y="41564"/>
                </a:cubicBezTo>
                <a:cubicBezTo>
                  <a:pt x="421265" y="49877"/>
                  <a:pt x="424548" y="60261"/>
                  <a:pt x="432349" y="66502"/>
                </a:cubicBezTo>
                <a:cubicBezTo>
                  <a:pt x="439191" y="71976"/>
                  <a:pt x="449773" y="70307"/>
                  <a:pt x="457287" y="74815"/>
                </a:cubicBezTo>
                <a:cubicBezTo>
                  <a:pt x="464007" y="78847"/>
                  <a:pt x="467193" y="87408"/>
                  <a:pt x="473913" y="91440"/>
                </a:cubicBezTo>
                <a:cubicBezTo>
                  <a:pt x="481427" y="95948"/>
                  <a:pt x="491191" y="95498"/>
                  <a:pt x="498851" y="99753"/>
                </a:cubicBezTo>
                <a:cubicBezTo>
                  <a:pt x="516318" y="109457"/>
                  <a:pt x="548727" y="133004"/>
                  <a:pt x="548727" y="133004"/>
                </a:cubicBezTo>
                <a:cubicBezTo>
                  <a:pt x="609687" y="130233"/>
                  <a:pt x="670764" y="129371"/>
                  <a:pt x="731607" y="124691"/>
                </a:cubicBezTo>
                <a:cubicBezTo>
                  <a:pt x="813355" y="118403"/>
                  <a:pt x="704437" y="110699"/>
                  <a:pt x="814734" y="83127"/>
                </a:cubicBezTo>
                <a:lnTo>
                  <a:pt x="847985" y="74815"/>
                </a:lnTo>
                <a:cubicBezTo>
                  <a:pt x="897153" y="25647"/>
                  <a:pt x="861746" y="52770"/>
                  <a:pt x="1005927" y="66502"/>
                </a:cubicBezTo>
                <a:cubicBezTo>
                  <a:pt x="1017300" y="67585"/>
                  <a:pt x="1028025" y="72337"/>
                  <a:pt x="1039178" y="74815"/>
                </a:cubicBezTo>
                <a:cubicBezTo>
                  <a:pt x="1136592" y="96462"/>
                  <a:pt x="1019380" y="66382"/>
                  <a:pt x="1130618" y="99753"/>
                </a:cubicBezTo>
                <a:cubicBezTo>
                  <a:pt x="1158327" y="108066"/>
                  <a:pt x="1186995" y="113676"/>
                  <a:pt x="1213745" y="124691"/>
                </a:cubicBezTo>
                <a:cubicBezTo>
                  <a:pt x="1234402" y="133197"/>
                  <a:pt x="1251467" y="148988"/>
                  <a:pt x="1271934" y="157942"/>
                </a:cubicBezTo>
                <a:cubicBezTo>
                  <a:pt x="1296017" y="168478"/>
                  <a:pt x="1321960" y="174131"/>
                  <a:pt x="1346749" y="182880"/>
                </a:cubicBezTo>
                <a:cubicBezTo>
                  <a:pt x="1369074" y="190759"/>
                  <a:pt x="1390654" y="200756"/>
                  <a:pt x="1413251" y="207818"/>
                </a:cubicBezTo>
                <a:cubicBezTo>
                  <a:pt x="1435060" y="214634"/>
                  <a:pt x="1458076" y="217218"/>
                  <a:pt x="1479753" y="224444"/>
                </a:cubicBezTo>
                <a:cubicBezTo>
                  <a:pt x="1499773" y="231117"/>
                  <a:pt x="1518731" y="240650"/>
                  <a:pt x="1537942" y="249382"/>
                </a:cubicBezTo>
                <a:cubicBezTo>
                  <a:pt x="1549223" y="254510"/>
                  <a:pt x="1582949" y="269925"/>
                  <a:pt x="1571193" y="266007"/>
                </a:cubicBezTo>
                <a:lnTo>
                  <a:pt x="1546254" y="257695"/>
                </a:lnTo>
                <a:cubicBezTo>
                  <a:pt x="1540712" y="274320"/>
                  <a:pt x="1531216" y="290118"/>
                  <a:pt x="1529629" y="307571"/>
                </a:cubicBezTo>
                <a:cubicBezTo>
                  <a:pt x="1526858" y="338051"/>
                  <a:pt x="1530317" y="369759"/>
                  <a:pt x="1521316" y="399011"/>
                </a:cubicBezTo>
                <a:cubicBezTo>
                  <a:pt x="1518378" y="408560"/>
                  <a:pt x="1505732" y="412128"/>
                  <a:pt x="1496378" y="415636"/>
                </a:cubicBezTo>
                <a:cubicBezTo>
                  <a:pt x="1483149" y="420597"/>
                  <a:pt x="1468521" y="420522"/>
                  <a:pt x="1454814" y="423949"/>
                </a:cubicBezTo>
                <a:cubicBezTo>
                  <a:pt x="1446313" y="426074"/>
                  <a:pt x="1438301" y="429855"/>
                  <a:pt x="1429876" y="432262"/>
                </a:cubicBezTo>
                <a:cubicBezTo>
                  <a:pt x="1418891" y="435401"/>
                  <a:pt x="1407610" y="437436"/>
                  <a:pt x="1396625" y="440575"/>
                </a:cubicBezTo>
                <a:cubicBezTo>
                  <a:pt x="1388200" y="442982"/>
                  <a:pt x="1380361" y="447648"/>
                  <a:pt x="1371687" y="448887"/>
                </a:cubicBezTo>
                <a:cubicBezTo>
                  <a:pt x="1302619" y="458754"/>
                  <a:pt x="1233142" y="465512"/>
                  <a:pt x="1163869" y="473825"/>
                </a:cubicBezTo>
                <a:cubicBezTo>
                  <a:pt x="1068997" y="505450"/>
                  <a:pt x="1131398" y="488403"/>
                  <a:pt x="972676" y="507076"/>
                </a:cubicBezTo>
                <a:cubicBezTo>
                  <a:pt x="943574" y="514352"/>
                  <a:pt x="911021" y="523702"/>
                  <a:pt x="881236" y="523702"/>
                </a:cubicBezTo>
                <a:cubicBezTo>
                  <a:pt x="850630" y="523702"/>
                  <a:pt x="820276" y="518160"/>
                  <a:pt x="789796" y="515389"/>
                </a:cubicBezTo>
                <a:cubicBezTo>
                  <a:pt x="784254" y="507076"/>
                  <a:pt x="779412" y="498252"/>
                  <a:pt x="773171" y="490451"/>
                </a:cubicBezTo>
                <a:cubicBezTo>
                  <a:pt x="755897" y="468858"/>
                  <a:pt x="752714" y="477673"/>
                  <a:pt x="739920" y="448887"/>
                </a:cubicBezTo>
                <a:cubicBezTo>
                  <a:pt x="732802" y="432873"/>
                  <a:pt x="728836" y="415636"/>
                  <a:pt x="723294" y="399011"/>
                </a:cubicBezTo>
                <a:cubicBezTo>
                  <a:pt x="723294" y="399010"/>
                  <a:pt x="706671" y="349136"/>
                  <a:pt x="706669" y="349135"/>
                </a:cubicBezTo>
                <a:lnTo>
                  <a:pt x="656793" y="332509"/>
                </a:lnTo>
                <a:cubicBezTo>
                  <a:pt x="615463" y="291179"/>
                  <a:pt x="638749" y="295456"/>
                  <a:pt x="590291" y="307571"/>
                </a:cubicBezTo>
                <a:cubicBezTo>
                  <a:pt x="554830" y="331212"/>
                  <a:pt x="542952" y="342109"/>
                  <a:pt x="507163" y="357447"/>
                </a:cubicBezTo>
                <a:cubicBezTo>
                  <a:pt x="499109" y="360899"/>
                  <a:pt x="490976" y="365322"/>
                  <a:pt x="482225" y="365760"/>
                </a:cubicBezTo>
                <a:cubicBezTo>
                  <a:pt x="379792" y="370882"/>
                  <a:pt x="277178" y="371302"/>
                  <a:pt x="174654" y="374073"/>
                </a:cubicBezTo>
                <a:cubicBezTo>
                  <a:pt x="170900" y="373447"/>
                  <a:pt x="112297" y="366345"/>
                  <a:pt x="99840" y="357447"/>
                </a:cubicBezTo>
                <a:cubicBezTo>
                  <a:pt x="1816" y="287429"/>
                  <a:pt x="124889" y="353345"/>
                  <a:pt x="33338" y="307571"/>
                </a:cubicBezTo>
                <a:lnTo>
                  <a:pt x="16713" y="257695"/>
                </a:lnTo>
                <a:cubicBezTo>
                  <a:pt x="13942" y="249382"/>
                  <a:pt x="10525" y="241257"/>
                  <a:pt x="8400" y="232756"/>
                </a:cubicBezTo>
                <a:cubicBezTo>
                  <a:pt x="5629" y="221672"/>
                  <a:pt x="563" y="210920"/>
                  <a:pt x="87" y="199505"/>
                </a:cubicBezTo>
                <a:cubicBezTo>
                  <a:pt x="-2220" y="144135"/>
                  <a:pt x="41650" y="60960"/>
                  <a:pt x="49963" y="3325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BC8FF9F7-D8F8-4B4A-8B71-030B6B51DD0B-L0-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7" b="19734"/>
          <a:stretch/>
        </p:blipFill>
        <p:spPr bwMode="auto">
          <a:xfrm>
            <a:off x="2579797" y="1447449"/>
            <a:ext cx="3642327" cy="479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4CED228-AE2E-4DEC-B483-E810EC652201-L0-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4" b="19561"/>
          <a:stretch/>
        </p:blipFill>
        <p:spPr bwMode="auto">
          <a:xfrm>
            <a:off x="6920570" y="1436939"/>
            <a:ext cx="3629687" cy="480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99907" y="451944"/>
            <a:ext cx="706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Paint Logs </a:t>
            </a:r>
            <a:r>
              <a:rPr lang="en-US" sz="3200" b="1" dirty="0"/>
              <a:t>&amp; Rock Play Structures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05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739" y="49941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Clean </a:t>
            </a:r>
            <a:r>
              <a:rPr lang="en-US" b="1" dirty="0" smtClean="0"/>
              <a:t>existing Ipe Decking,    New BBQ Grill    Drinking </a:t>
            </a:r>
            <a:r>
              <a:rPr lang="en-US" b="1" dirty="0" smtClean="0"/>
              <a:t>fountain </a:t>
            </a:r>
            <a:r>
              <a:rPr lang="en-US" b="1" dirty="0" smtClean="0"/>
              <a:t>with bottle filler, and     Historical Marker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166849"/>
            <a:ext cx="8199350" cy="3951317"/>
          </a:xfrm>
        </p:spPr>
      </p:pic>
      <p:sp>
        <p:nvSpPr>
          <p:cNvPr id="5" name="Rectangle 4"/>
          <p:cNvSpPr/>
          <p:nvPr/>
        </p:nvSpPr>
        <p:spPr>
          <a:xfrm>
            <a:off x="5153891" y="3466407"/>
            <a:ext cx="290945" cy="44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5153891" y="4547062"/>
            <a:ext cx="290945" cy="2161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2206338" y="1642030"/>
            <a:ext cx="365760" cy="36575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8-Point Star 8"/>
          <p:cNvSpPr/>
          <p:nvPr/>
        </p:nvSpPr>
        <p:spPr>
          <a:xfrm>
            <a:off x="5087389" y="4015048"/>
            <a:ext cx="315883" cy="21613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8-Point Star 9"/>
          <p:cNvSpPr/>
          <p:nvPr/>
        </p:nvSpPr>
        <p:spPr>
          <a:xfrm flipV="1">
            <a:off x="2185512" y="1166648"/>
            <a:ext cx="407413" cy="283325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2281627" y="667385"/>
            <a:ext cx="332509" cy="30720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xplosion 2 2"/>
          <p:cNvSpPr/>
          <p:nvPr/>
        </p:nvSpPr>
        <p:spPr>
          <a:xfrm>
            <a:off x="4645572" y="3130076"/>
            <a:ext cx="315310" cy="33633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2 11"/>
          <p:cNvSpPr/>
          <p:nvPr/>
        </p:nvSpPr>
        <p:spPr>
          <a:xfrm>
            <a:off x="8259244" y="638260"/>
            <a:ext cx="315310" cy="33633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4317</TotalTime>
  <Words>317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FY 2022  Judson Park Improvements </vt:lpstr>
      <vt:lpstr>Park Improvement Recommendations</vt:lpstr>
      <vt:lpstr>Resurface tennis court, add pickle ball lines, relocate backboard to north side, and new windscreens.</vt:lpstr>
      <vt:lpstr>Gaga Ball Pit Area – Location Options</vt:lpstr>
      <vt:lpstr>Gaga Ball</vt:lpstr>
      <vt:lpstr>Gaga Ball Location</vt:lpstr>
      <vt:lpstr>Artificial Turf 2-5 replacement area</vt:lpstr>
      <vt:lpstr>PowerPoint Presentation</vt:lpstr>
      <vt:lpstr>Clean existing Ipe Decking,    New BBQ Grill    Drinking fountain with bottle filler, and     Historical Marker</vt:lpstr>
      <vt:lpstr>Site Furnishings</vt:lpstr>
      <vt:lpstr>Remove Creosote Pole &amp; Paint/Repair Perimeter Fencing </vt:lpstr>
      <vt:lpstr>PowerPoint Presentation</vt:lpstr>
      <vt:lpstr>Landscape  Improvements </vt:lpstr>
      <vt:lpstr>Estimated Budget $125,000 plus 10% contingency  Timeline 1/5/22 – PRB Approved Recommendation 2/14/22 – Present Plan to Council 2/16/22  - Funding Request to Friends 4/11 or 5/9/22 – Present Recommendation to Council for Approval of Friends Funding   July – Improvements Begin August – Improvements Complete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Judson Park Improvements&amp; Renovations</dc:title>
  <dc:creator>Darrell Bunch</dc:creator>
  <cp:lastModifiedBy>Susan White</cp:lastModifiedBy>
  <cp:revision>55</cp:revision>
  <cp:lastPrinted>2022-01-11T22:40:31Z</cp:lastPrinted>
  <dcterms:created xsi:type="dcterms:W3CDTF">2021-11-30T14:08:02Z</dcterms:created>
  <dcterms:modified xsi:type="dcterms:W3CDTF">2022-01-13T17:15:01Z</dcterms:modified>
</cp:coreProperties>
</file>